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1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28650" y="2692940"/>
            <a:ext cx="78867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3566399"/>
            <a:ext cx="78867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副标题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711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0000"/>
            <a:ext cx="78867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99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0" y="2"/>
            <a:ext cx="9144000" cy="6857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636749"/>
            <a:ext cx="78867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365000"/>
            <a:ext cx="78867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3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636749"/>
            <a:ext cx="78867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365000"/>
            <a:ext cx="78867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21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68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23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0000"/>
            <a:ext cx="7886700" cy="538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29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8650" y="1545535"/>
            <a:ext cx="83150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本内容版权属</a:t>
            </a:r>
            <a:r>
              <a:rPr lang="zh-CN" altLang="en-US" smtClean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杭州饥人谷教育科技有限公司</a:t>
            </a:r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（简称饥人谷）所有。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任何媒体、网站或个人未经本网协议授权不得转载、链接、转贴，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或以其他方式复制、发布和发表。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已获得饥人谷授权的媒体、网站或个人在使用时须注明「资料来源：饥人谷」 。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对于违反者，饥人谷将依法追究责任。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650" y="2861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版权声明</a:t>
            </a:r>
            <a:endParaRPr lang="zh-CN" altLang="en-US" sz="480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546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8650" y="1545535"/>
            <a:ext cx="46025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如果你想要购买本课程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请微信联系 </a:t>
            </a:r>
            <a:r>
              <a:rPr lang="en-US" altLang="zh-CN" smtClean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xiedaimala02</a:t>
            </a:r>
            <a:r>
              <a:rPr lang="en-US" altLang="zh-CN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或 </a:t>
            </a:r>
            <a:r>
              <a:rPr lang="en-US" altLang="zh-CN" smtClean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xiedaimala03</a:t>
            </a:r>
          </a:p>
          <a:p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如果你发现有人盗用本课程</a:t>
            </a:r>
            <a:endParaRPr lang="en-US" altLang="zh-CN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请微信联系 </a:t>
            </a:r>
            <a:r>
              <a:rPr lang="en-US" altLang="zh-CN" smtClean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xiedaimala02</a:t>
            </a:r>
            <a:r>
              <a:rPr lang="en-US" altLang="zh-CN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zh-CN" altLang="en-US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或 </a:t>
            </a:r>
            <a:r>
              <a:rPr lang="en-US" altLang="zh-CN" smtClean="0">
                <a:solidFill>
                  <a:srgbClr val="FFFF00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xiedaimala03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650" y="2861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联系方式</a:t>
            </a:r>
            <a:endParaRPr lang="zh-CN" altLang="en-US" sz="480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558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636749"/>
            <a:ext cx="78867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365000"/>
            <a:ext cx="78867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09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  <a:lvl2pPr marL="0" indent="0" algn="ctr">
              <a:buNone/>
              <a:defRPr/>
            </a:lvl2pPr>
            <a:lvl3pPr marL="0" indent="0" algn="ctr">
              <a:buNone/>
              <a:defRPr/>
            </a:lvl3pPr>
            <a:lvl4pPr marL="0" indent="0" algn="ctr">
              <a:buNone/>
              <a:defRPr/>
            </a:lvl4pPr>
            <a:lvl5pPr marL="0" indent="0" algn="ctr">
              <a:buNone/>
              <a:defRPr/>
            </a:lvl5pPr>
          </a:lstStyle>
          <a:p>
            <a:pPr lvl="0"/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636749"/>
            <a:ext cx="7886700" cy="715581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365000"/>
            <a:ext cx="78867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12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93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339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28650" y="2692940"/>
            <a:ext cx="7886700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3509546"/>
            <a:ext cx="78867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副标题</a:t>
            </a:r>
            <a:endParaRPr lang="zh-CN" altLang="en-US" dirty="0"/>
          </a:p>
        </p:txBody>
      </p:sp>
      <p:sp>
        <p:nvSpPr>
          <p:cNvPr id="7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87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84F88"/>
            </a:gs>
            <a:gs pos="100000">
              <a:srgbClr val="1E2C6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628650" y="1260000"/>
            <a:ext cx="7886700" cy="53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8515349" y="6642000"/>
            <a:ext cx="628649" cy="216000"/>
          </a:xfrm>
          <a:prstGeom prst="rect">
            <a:avLst/>
          </a:prstGeom>
        </p:spPr>
        <p:txBody>
          <a:bodyPr vert="horz" wrap="none" lIns="0" tIns="0" rIns="72000" bIns="36000" rtlCol="0" anchor="b" anchorCtr="0"/>
          <a:lstStyle>
            <a:lvl1pPr algn="r">
              <a:defRPr sz="90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515351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8DC2DF1-EE20-431B-BC18-9B76D1160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1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0" indent="-360000" algn="l" defTabSz="685800" rtl="0" eaLnBrk="1" latinLnBrk="0" hangingPunct="1">
        <a:lnSpc>
          <a:spcPct val="100000"/>
        </a:lnSpc>
        <a:spcBef>
          <a:spcPts val="1600"/>
        </a:spcBef>
        <a:buFont typeface="Arial" panose="020B0604020202020204" pitchFamily="34" charset="0"/>
        <a:buChar char="•"/>
        <a:defRPr lang="zh-CN" altLang="en-US" sz="3600" kern="1200" dirty="0" smtClean="0">
          <a:solidFill>
            <a:srgbClr val="FFDE85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0" indent="-360000" algn="l" defTabSz="685800" rtl="0" eaLnBrk="1" latinLnBrk="0" hangingPunct="1">
        <a:lnSpc>
          <a:spcPct val="9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chemeClr val="bg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9FCFF"/>
            </a:gs>
            <a:gs pos="100000">
              <a:srgbClr val="EBF7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628650" y="360000"/>
            <a:ext cx="7886700" cy="75713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628650" y="1261130"/>
            <a:ext cx="7886700" cy="5380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515350" y="0"/>
            <a:ext cx="628650" cy="216000"/>
          </a:xfrm>
          <a:prstGeom prst="rect">
            <a:avLst/>
          </a:prstGeom>
        </p:spPr>
        <p:txBody>
          <a:bodyPr vert="horz" wrap="none" lIns="0" tIns="36000" rIns="72000" bIns="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AA6B6B8B-E38A-4C92-8797-81FA559B2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8515350" y="6642000"/>
            <a:ext cx="628650" cy="216000"/>
          </a:xfrm>
          <a:prstGeom prst="rect">
            <a:avLst/>
          </a:prstGeom>
        </p:spPr>
        <p:txBody>
          <a:bodyPr vert="horz" wrap="none" lIns="0" tIns="0" rIns="72000" bIns="3600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6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171450" indent="-36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0" indent="-360000" algn="l" defTabSz="685800" rtl="0" eaLnBrk="1" latinLnBrk="0" hangingPunct="1">
        <a:lnSpc>
          <a:spcPct val="90000"/>
        </a:lnSpc>
        <a:spcBef>
          <a:spcPts val="375"/>
        </a:spcBef>
        <a:buSzPct val="50000"/>
        <a:buFont typeface="Wingdings" panose="05000000000000000000" pitchFamily="2" charset="2"/>
        <a:buChar char="ü"/>
        <a:defRPr sz="24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0" indent="-36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2B4576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json.org/json-zh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ankFang/nodejs-test/blob/master/server.j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AJAX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3566399"/>
            <a:ext cx="7886700" cy="461665"/>
          </a:xfrm>
        </p:spPr>
        <p:txBody>
          <a:bodyPr/>
          <a:lstStyle/>
          <a:p>
            <a:r>
              <a:rPr lang="en-US" altLang="zh-CN" smtClean="0"/>
              <a:t>Async JavaScript And XML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HTTP </a:t>
            </a:r>
            <a:r>
              <a:rPr lang="zh-CN" altLang="en-US" smtClean="0"/>
              <a:t>是个框，什么都能往里装</a:t>
            </a:r>
            <a:endParaRPr lang="en-US" altLang="zh-CN" smtClean="0"/>
          </a:p>
          <a:p>
            <a:pPr lvl="1"/>
            <a:r>
              <a:rPr lang="zh-CN" altLang="en-US" smtClean="0"/>
              <a:t>可以装 </a:t>
            </a:r>
            <a:r>
              <a:rPr lang="en-US" altLang="zh-CN" smtClean="0"/>
              <a:t>HTML</a:t>
            </a:r>
            <a:r>
              <a:rPr lang="zh-CN" altLang="en-US" smtClean="0"/>
              <a:t>、</a:t>
            </a:r>
            <a:r>
              <a:rPr lang="en-US" altLang="zh-CN" smtClean="0"/>
              <a:t>CSS</a:t>
            </a:r>
            <a:r>
              <a:rPr lang="zh-CN" altLang="en-US" smtClean="0"/>
              <a:t>、</a:t>
            </a:r>
            <a:r>
              <a:rPr lang="en-US" altLang="zh-CN" smtClean="0"/>
              <a:t>JS</a:t>
            </a:r>
            <a:r>
              <a:rPr lang="zh-CN" altLang="en-US" smtClean="0"/>
              <a:t>、</a:t>
            </a:r>
            <a:r>
              <a:rPr lang="en-US" altLang="zh-CN" smtClean="0"/>
              <a:t>XML……</a:t>
            </a:r>
          </a:p>
          <a:p>
            <a:pPr lvl="1"/>
            <a:r>
              <a:rPr lang="zh-CN" altLang="en-US" smtClean="0"/>
              <a:t>记得设置正确的 </a:t>
            </a:r>
            <a:r>
              <a:rPr lang="en-US" altLang="zh-CN" smtClean="0"/>
              <a:t>Content-Type</a:t>
            </a:r>
            <a:r>
              <a:rPr lang="zh-CN" altLang="en-US" smtClean="0"/>
              <a:t>，这是好习惯</a:t>
            </a:r>
            <a:endParaRPr lang="en-US" altLang="zh-CN" smtClean="0"/>
          </a:p>
          <a:p>
            <a:pPr lvl="1"/>
            <a:r>
              <a:rPr lang="zh-CN" altLang="en-US" smtClean="0"/>
              <a:t>只要你知道怎么解析这些内容，就可以使用这些内容</a:t>
            </a:r>
            <a:endParaRPr lang="en-US" altLang="zh-CN" smtClean="0"/>
          </a:p>
          <a:p>
            <a:r>
              <a:rPr lang="zh-CN" altLang="en-US" smtClean="0"/>
              <a:t>解析方法</a:t>
            </a:r>
            <a:endParaRPr lang="en-US" altLang="zh-CN" smtClean="0"/>
          </a:p>
          <a:p>
            <a:pPr lvl="1"/>
            <a:r>
              <a:rPr lang="zh-CN" altLang="en-US" smtClean="0"/>
              <a:t>得到 </a:t>
            </a:r>
            <a:r>
              <a:rPr lang="en-US" altLang="zh-CN" smtClean="0"/>
              <a:t>CSS </a:t>
            </a:r>
            <a:r>
              <a:rPr lang="zh-CN" altLang="en-US" smtClean="0"/>
              <a:t>之后生成 </a:t>
            </a:r>
            <a:r>
              <a:rPr lang="en-US" altLang="zh-CN" smtClean="0"/>
              <a:t>style </a:t>
            </a:r>
            <a:r>
              <a:rPr lang="zh-CN" altLang="en-US" smtClean="0"/>
              <a:t>标签</a:t>
            </a:r>
            <a:endParaRPr lang="en-US" altLang="zh-CN" smtClean="0"/>
          </a:p>
          <a:p>
            <a:pPr lvl="1"/>
            <a:r>
              <a:rPr lang="zh-CN" altLang="en-US" smtClean="0"/>
              <a:t>得到 </a:t>
            </a:r>
            <a:r>
              <a:rPr lang="en-US" altLang="zh-CN" smtClean="0"/>
              <a:t>JS </a:t>
            </a:r>
            <a:r>
              <a:rPr lang="zh-CN" altLang="en-US" smtClean="0"/>
              <a:t>之后生成 </a:t>
            </a:r>
            <a:r>
              <a:rPr lang="en-US" altLang="zh-CN" smtClean="0"/>
              <a:t>script </a:t>
            </a:r>
            <a:r>
              <a:rPr lang="zh-CN" altLang="en-US" smtClean="0"/>
              <a:t>标签</a:t>
            </a:r>
            <a:endParaRPr lang="en-US" altLang="zh-CN" smtClean="0"/>
          </a:p>
          <a:p>
            <a:pPr lvl="1"/>
            <a:r>
              <a:rPr lang="zh-CN" altLang="en-US" smtClean="0"/>
              <a:t>得到 </a:t>
            </a:r>
            <a:r>
              <a:rPr lang="en-US" altLang="zh-CN" smtClean="0"/>
              <a:t>HTML </a:t>
            </a:r>
            <a:r>
              <a:rPr lang="zh-CN" altLang="en-US" smtClean="0"/>
              <a:t>之后使用 </a:t>
            </a:r>
            <a:r>
              <a:rPr lang="en-US" altLang="zh-CN" smtClean="0"/>
              <a:t>innerHTML </a:t>
            </a:r>
            <a:r>
              <a:rPr lang="zh-CN" altLang="en-US" smtClean="0"/>
              <a:t>和 </a:t>
            </a:r>
            <a:r>
              <a:rPr lang="en-US" altLang="zh-CN" smtClean="0"/>
              <a:t>DOM API</a:t>
            </a:r>
          </a:p>
          <a:p>
            <a:pPr lvl="1"/>
            <a:r>
              <a:rPr lang="zh-CN" altLang="en-US" smtClean="0"/>
              <a:t>得到 </a:t>
            </a:r>
            <a:r>
              <a:rPr lang="en-US" altLang="zh-CN" smtClean="0"/>
              <a:t>XML </a:t>
            </a:r>
            <a:r>
              <a:rPr lang="zh-CN" altLang="en-US" smtClean="0"/>
              <a:t>之后使用 </a:t>
            </a:r>
            <a:r>
              <a:rPr lang="en-US" altLang="zh-CN" smtClean="0"/>
              <a:t>responseXML </a:t>
            </a:r>
            <a:r>
              <a:rPr lang="zh-CN" altLang="en-US" smtClean="0"/>
              <a:t>和 </a:t>
            </a:r>
            <a:r>
              <a:rPr lang="en-US" altLang="zh-CN" smtClean="0"/>
              <a:t>DOM API</a:t>
            </a:r>
          </a:p>
          <a:p>
            <a:pPr lvl="1"/>
            <a:r>
              <a:rPr lang="zh-CN" altLang="en-US" smtClean="0"/>
              <a:t>不同类型的数据有不同类型的解析办法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新的挑战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JSON……</a:t>
            </a:r>
          </a:p>
          <a:p>
            <a:r>
              <a:rPr lang="zh-CN" altLang="en-US" smtClean="0"/>
              <a:t>等下，什么是 </a:t>
            </a:r>
            <a:r>
              <a:rPr lang="en-US" altLang="zh-CN" smtClean="0"/>
              <a:t>JSON</a:t>
            </a:r>
            <a:r>
              <a:rPr lang="zh-CN" altLang="en-US" smtClean="0"/>
              <a:t>？</a:t>
            </a:r>
            <a:endParaRPr lang="en-US" altLang="zh-CN" smtClean="0"/>
          </a:p>
          <a:p>
            <a:pPr lvl="1"/>
            <a:r>
              <a:rPr lang="en-US" altLang="zh-CN"/>
              <a:t>JavaScript Object </a:t>
            </a:r>
            <a:r>
              <a:rPr lang="en-US" altLang="zh-CN" smtClean="0"/>
              <a:t>Notation</a:t>
            </a:r>
          </a:p>
          <a:p>
            <a:pPr lvl="1"/>
            <a:r>
              <a:rPr lang="zh-CN" altLang="en-US" smtClean="0"/>
              <a:t>嗯？名字里怎么有个 </a:t>
            </a:r>
            <a:r>
              <a:rPr lang="en-US" altLang="zh-CN" smtClean="0"/>
              <a:t>JavaScript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4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JSON </a:t>
            </a:r>
            <a:r>
              <a:rPr lang="zh-CN" altLang="en-US" smtClean="0"/>
              <a:t>是一门语言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3566399"/>
            <a:ext cx="7886700" cy="461665"/>
          </a:xfrm>
        </p:spPr>
        <p:txBody>
          <a:bodyPr/>
          <a:lstStyle/>
          <a:p>
            <a:r>
              <a:rPr lang="zh-CN" altLang="en-US" smtClean="0"/>
              <a:t>跟 </a:t>
            </a:r>
            <a:r>
              <a:rPr lang="en-US" altLang="zh-CN" smtClean="0"/>
              <a:t>HTML</a:t>
            </a:r>
            <a:r>
              <a:rPr lang="zh-CN" altLang="en-US" smtClean="0"/>
              <a:t>、</a:t>
            </a:r>
            <a:r>
              <a:rPr lang="en-US" altLang="zh-CN" smtClean="0"/>
              <a:t>CSS</a:t>
            </a:r>
            <a:r>
              <a:rPr lang="zh-CN" altLang="en-US" smtClean="0"/>
              <a:t>、</a:t>
            </a:r>
            <a:r>
              <a:rPr lang="en-US" altLang="zh-CN" smtClean="0"/>
              <a:t>XML</a:t>
            </a:r>
            <a:r>
              <a:rPr lang="zh-CN" altLang="en-US" smtClean="0"/>
              <a:t>、</a:t>
            </a:r>
            <a:r>
              <a:rPr lang="en-US" altLang="zh-CN" smtClean="0"/>
              <a:t>JS </a:t>
            </a:r>
            <a:r>
              <a:rPr lang="zh-CN" altLang="en-US" smtClean="0"/>
              <a:t>一样，是一门独立的语言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28650" y="2028142"/>
            <a:ext cx="7886700" cy="1421928"/>
          </a:xfrm>
        </p:spPr>
        <p:txBody>
          <a:bodyPr/>
          <a:lstStyle/>
          <a:p>
            <a:r>
              <a:rPr lang="en-US" altLang="zh-CN" smtClean="0"/>
              <a:t>JSON </a:t>
            </a:r>
            <a:r>
              <a:rPr lang="zh-CN" altLang="en-US" smtClean="0"/>
              <a:t>不是编程语言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是标记语言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3566399"/>
            <a:ext cx="7886700" cy="461665"/>
          </a:xfrm>
        </p:spPr>
        <p:txBody>
          <a:bodyPr/>
          <a:lstStyle/>
          <a:p>
            <a:r>
              <a:rPr lang="zh-CN" altLang="en-US" smtClean="0"/>
              <a:t>跟 </a:t>
            </a:r>
            <a:r>
              <a:rPr lang="en-US" altLang="zh-CN" smtClean="0"/>
              <a:t>HTML</a:t>
            </a:r>
            <a:r>
              <a:rPr lang="zh-CN" altLang="en-US" smtClean="0"/>
              <a:t>、</a:t>
            </a:r>
            <a:r>
              <a:rPr lang="en-US" altLang="zh-CN" smtClean="0"/>
              <a:t>XML</a:t>
            </a:r>
            <a:r>
              <a:rPr lang="zh-CN" altLang="en-US" smtClean="0"/>
              <a:t>、</a:t>
            </a:r>
            <a:r>
              <a:rPr lang="en-US" altLang="zh-CN" smtClean="0"/>
              <a:t>Markdown </a:t>
            </a:r>
            <a:r>
              <a:rPr lang="zh-CN" altLang="en-US" smtClean="0"/>
              <a:t>一样，用来展示数据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JSON </a:t>
            </a:r>
            <a:r>
              <a:rPr lang="zh-CN" altLang="en-US" smtClean="0"/>
              <a:t>很简单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hlinkClick r:id="rId2"/>
              </a:rPr>
              <a:t>中文官网</a:t>
            </a:r>
            <a:endParaRPr lang="en-US" altLang="zh-CN" smtClean="0"/>
          </a:p>
          <a:p>
            <a:pPr lvl="1"/>
            <a:r>
              <a:rPr lang="zh-CN" altLang="en-US" smtClean="0"/>
              <a:t>一页纸就说明了 </a:t>
            </a:r>
            <a:r>
              <a:rPr lang="en-US" altLang="zh-CN" smtClean="0"/>
              <a:t>JSON </a:t>
            </a:r>
            <a:r>
              <a:rPr lang="zh-CN" altLang="en-US" smtClean="0"/>
              <a:t>的所有语法</a:t>
            </a:r>
            <a:endParaRPr lang="en-US" altLang="zh-CN" smtClean="0"/>
          </a:p>
          <a:p>
            <a:pPr lvl="1"/>
            <a:r>
              <a:rPr lang="zh-CN" altLang="en-US" smtClean="0"/>
              <a:t>你会看铁轨图就会用 </a:t>
            </a:r>
            <a:r>
              <a:rPr lang="en-US" altLang="zh-CN" smtClean="0"/>
              <a:t>JSON</a:t>
            </a:r>
          </a:p>
          <a:p>
            <a:r>
              <a:rPr lang="zh-CN" altLang="en-US" smtClean="0"/>
              <a:t>支持的数据类型</a:t>
            </a:r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string</a:t>
            </a:r>
            <a:r>
              <a:rPr lang="en-US" altLang="zh-CN" smtClean="0"/>
              <a:t> - </a:t>
            </a:r>
            <a:r>
              <a:rPr lang="zh-CN" altLang="en-US" smtClean="0"/>
              <a:t>只支持双引号，不支持单引号和无引号</a:t>
            </a:r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number</a:t>
            </a:r>
            <a:r>
              <a:rPr lang="en-US" altLang="zh-CN" smtClean="0"/>
              <a:t> - </a:t>
            </a:r>
            <a:r>
              <a:rPr lang="zh-CN" altLang="en-US" smtClean="0"/>
              <a:t>支持科学记数法</a:t>
            </a:r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bool</a:t>
            </a:r>
            <a:r>
              <a:rPr lang="en-US" altLang="zh-CN"/>
              <a:t> - true </a:t>
            </a:r>
            <a:r>
              <a:rPr lang="zh-CN" altLang="en-US"/>
              <a:t>和 </a:t>
            </a:r>
            <a:r>
              <a:rPr lang="en-US" altLang="zh-CN"/>
              <a:t>false</a:t>
            </a:r>
            <a:endParaRPr lang="en-US" altLang="zh-CN" smtClean="0">
              <a:solidFill>
                <a:srgbClr val="FFFF00"/>
              </a:solidFill>
            </a:endParaRPr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null</a:t>
            </a:r>
            <a:r>
              <a:rPr lang="en-US" altLang="zh-CN" smtClean="0"/>
              <a:t> - </a:t>
            </a:r>
            <a:r>
              <a:rPr lang="zh-CN" altLang="en-US" smtClean="0"/>
              <a:t>没有 </a:t>
            </a:r>
            <a:r>
              <a:rPr lang="en-US" altLang="zh-CN" smtClean="0"/>
              <a:t>undefined</a:t>
            </a:r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object</a:t>
            </a:r>
            <a:r>
              <a:rPr lang="en-US" altLang="zh-CN"/>
              <a:t> </a:t>
            </a:r>
            <a:endParaRPr lang="en-US" altLang="zh-CN" smtClean="0">
              <a:solidFill>
                <a:srgbClr val="FFFF00"/>
              </a:solidFill>
            </a:endParaRPr>
          </a:p>
          <a:p>
            <a:pPr lvl="1"/>
            <a:r>
              <a:rPr lang="en-US" altLang="zh-CN" smtClean="0">
                <a:solidFill>
                  <a:srgbClr val="FFFF00"/>
                </a:solidFill>
              </a:rPr>
              <a:t>array</a:t>
            </a:r>
            <a:endParaRPr lang="en-US" altLang="zh-CN"/>
          </a:p>
          <a:p>
            <a:pPr lvl="1"/>
            <a:r>
              <a:rPr lang="zh-CN" altLang="en-US" smtClean="0"/>
              <a:t>就这六种，注意跟 </a:t>
            </a:r>
            <a:r>
              <a:rPr lang="en-US" altLang="zh-CN" smtClean="0"/>
              <a:t>JS </a:t>
            </a:r>
            <a:r>
              <a:rPr lang="zh-CN" altLang="en-US" smtClean="0"/>
              <a:t>的七种数据类型区别开来</a:t>
            </a:r>
            <a:endParaRPr lang="en-US" altLang="zh-CN" smtClean="0"/>
          </a:p>
          <a:p>
            <a:pPr lvl="1"/>
            <a:r>
              <a:rPr lang="zh-CN" altLang="en-US" smtClean="0"/>
              <a:t>不支持函数，不支持变量</a:t>
            </a:r>
            <a:r>
              <a:rPr lang="en-US" altLang="zh-CN" smtClean="0"/>
              <a:t>(</a:t>
            </a:r>
            <a:r>
              <a:rPr lang="zh-CN" altLang="en-US" smtClean="0"/>
              <a:t>所以也不支持引用</a:t>
            </a:r>
            <a:r>
              <a:rPr lang="en-US" altLang="zh-CN" smtClean="0"/>
              <a:t>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JSON </a:t>
            </a:r>
            <a:r>
              <a:rPr lang="zh-CN" altLang="en-US" smtClean="0"/>
              <a:t>借</a:t>
            </a:r>
            <a:r>
              <a:rPr lang="en-US" altLang="zh-CN" smtClean="0"/>
              <a:t>(chao)</a:t>
            </a:r>
            <a:r>
              <a:rPr lang="zh-CN" altLang="en-US" smtClean="0"/>
              <a:t>鉴</a:t>
            </a:r>
            <a:r>
              <a:rPr lang="en-US" altLang="zh-CN" smtClean="0"/>
              <a:t>(xi)</a:t>
            </a:r>
            <a:r>
              <a:rPr lang="zh-CN" altLang="en-US" smtClean="0"/>
              <a:t> </a:t>
            </a:r>
            <a:r>
              <a:rPr lang="en-US" altLang="zh-CN" smtClean="0"/>
              <a:t>JS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4225579"/>
            <a:ext cx="3128262" cy="20808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628649" y="1657564"/>
            <a:ext cx="3406637" cy="2027581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7967" y="1940014"/>
            <a:ext cx="32159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JS </a:t>
            </a:r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垃圾！</a:t>
            </a:r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我写了一本</a:t>
            </a:r>
            <a:r>
              <a:rPr lang="en-US" altLang="zh-CN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《JS</a:t>
            </a:r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语言精粹</a:t>
            </a:r>
            <a:r>
              <a:rPr lang="en-US" altLang="zh-CN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》</a:t>
            </a:r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！</a:t>
            </a:r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我还照着 </a:t>
            </a:r>
            <a:r>
              <a:rPr lang="en-US" altLang="zh-CN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JS </a:t>
            </a:r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发明了一门</a:t>
            </a:r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标记语言，那就是</a:t>
            </a:r>
            <a:r>
              <a:rPr lang="en-US" altLang="zh-CN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JSON</a:t>
            </a:r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！</a:t>
            </a:r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8929" y="644552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本页内容纯属虚构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44" y="1558172"/>
            <a:ext cx="4034604" cy="22177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1" y="4225579"/>
            <a:ext cx="2082248" cy="2082248"/>
          </a:xfrm>
          <a:prstGeom prst="rect">
            <a:avLst/>
          </a:prstGeom>
        </p:spPr>
      </p:pic>
      <p:sp>
        <p:nvSpPr>
          <p:cNvPr id="11" name="云形标注 10"/>
          <p:cNvSpPr/>
          <p:nvPr/>
        </p:nvSpPr>
        <p:spPr>
          <a:xfrm>
            <a:off x="3980622" y="4508029"/>
            <a:ext cx="2186608" cy="1523870"/>
          </a:xfrm>
          <a:prstGeom prst="cloudCallout">
            <a:avLst>
              <a:gd name="adj1" fmla="val 79879"/>
              <a:gd name="adj2" fmla="val -324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04512" y="4804314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你年纪大</a:t>
            </a:r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你发型更强</a:t>
            </a:r>
            <a:endParaRPr lang="en-US" altLang="zh-CN" smtClean="0"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r>
              <a:rPr lang="zh-CN" altLang="en-US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你说得对</a:t>
            </a:r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0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</a:t>
            </a:r>
            <a:r>
              <a:rPr lang="en-US" altLang="zh-CN" smtClean="0"/>
              <a:t>5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JSON</a:t>
            </a:r>
          </a:p>
          <a:p>
            <a:pPr lvl="1"/>
            <a:r>
              <a:rPr lang="zh-CN" altLang="en-US" smtClean="0"/>
              <a:t>我们需要加载 </a:t>
            </a:r>
            <a:r>
              <a:rPr lang="en-US" altLang="zh-CN" smtClean="0"/>
              <a:t>5.json</a:t>
            </a:r>
          </a:p>
          <a:p>
            <a:r>
              <a:rPr lang="zh-CN" altLang="en-US"/>
              <a:t>四个步骤</a:t>
            </a:r>
            <a:endParaRPr lang="en-US" altLang="zh-CN"/>
          </a:p>
          <a:p>
            <a:pPr lvl="1"/>
            <a:r>
              <a:rPr lang="zh-CN" altLang="en-US"/>
              <a:t>创建 </a:t>
            </a:r>
            <a:r>
              <a:rPr lang="en-US" altLang="zh-CN"/>
              <a:t>HttpRequest </a:t>
            </a:r>
            <a:r>
              <a:rPr lang="zh-CN" altLang="en-US"/>
              <a:t>对象（全称是 </a:t>
            </a:r>
            <a:r>
              <a:rPr lang="en-US" altLang="zh-CN"/>
              <a:t>XMLHttpRequest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调用对象的 </a:t>
            </a:r>
            <a:r>
              <a:rPr lang="en-US" altLang="zh-CN"/>
              <a:t>open </a:t>
            </a:r>
            <a:r>
              <a:rPr lang="zh-CN" altLang="en-US"/>
              <a:t>方法</a:t>
            </a:r>
            <a:endParaRPr lang="en-US" altLang="zh-CN"/>
          </a:p>
          <a:p>
            <a:pPr lvl="1"/>
            <a:r>
              <a:rPr lang="zh-CN" altLang="en-US"/>
              <a:t>监听对象的 </a:t>
            </a:r>
            <a:r>
              <a:rPr lang="en-US" altLang="zh-CN"/>
              <a:t>onreadystatechange  </a:t>
            </a:r>
            <a:r>
              <a:rPr lang="zh-CN" altLang="en-US"/>
              <a:t>事件</a:t>
            </a:r>
            <a:endParaRPr lang="en-US" altLang="zh-CN"/>
          </a:p>
          <a:p>
            <a:pPr lvl="1"/>
            <a:r>
              <a:rPr lang="en-US" altLang="zh-CN"/>
              <a:t>——</a:t>
            </a:r>
            <a:r>
              <a:rPr lang="zh-CN" altLang="en-US"/>
              <a:t>在事件处理函数</a:t>
            </a:r>
            <a:r>
              <a:rPr lang="zh-CN" altLang="en-US" smtClean="0"/>
              <a:t>里使用 </a:t>
            </a:r>
            <a:r>
              <a:rPr lang="en-US" altLang="zh-CN" smtClean="0"/>
              <a:t>JSON.parse</a:t>
            </a:r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send </a:t>
            </a:r>
            <a:r>
              <a:rPr lang="zh-CN" altLang="en-US" smtClean="0"/>
              <a:t>方法（发送请求）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/>
              <a:t>具体代码请打开 </a:t>
            </a:r>
            <a:r>
              <a:rPr lang="en-US" altLang="zh-CN"/>
              <a:t>MDN </a:t>
            </a:r>
            <a:r>
              <a:rPr lang="zh-CN" altLang="en-US"/>
              <a:t>用 </a:t>
            </a:r>
            <a:r>
              <a:rPr lang="en-US" altLang="zh-CN"/>
              <a:t>CRM </a:t>
            </a:r>
            <a:r>
              <a:rPr lang="zh-CN" altLang="en-US"/>
              <a:t>大法搞定</a:t>
            </a:r>
            <a:endParaRPr lang="en-US" altLang="zh-CN"/>
          </a:p>
          <a:p>
            <a:pPr lvl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364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window.JSON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JSON.parse</a:t>
            </a:r>
          </a:p>
          <a:p>
            <a:pPr lvl="1"/>
            <a:r>
              <a:rPr lang="zh-CN" altLang="en-US" smtClean="0"/>
              <a:t>将符合 </a:t>
            </a:r>
            <a:r>
              <a:rPr lang="en-US" altLang="zh-CN" smtClean="0"/>
              <a:t>JSON </a:t>
            </a:r>
            <a:r>
              <a:rPr lang="zh-CN" altLang="en-US" smtClean="0"/>
              <a:t>语法的字符串转换成 </a:t>
            </a:r>
            <a:r>
              <a:rPr lang="en-US" altLang="zh-CN" smtClean="0"/>
              <a:t>JS </a:t>
            </a:r>
            <a:r>
              <a:rPr lang="zh-CN" altLang="en-US" smtClean="0"/>
              <a:t>对应类型的数据</a:t>
            </a:r>
            <a:endParaRPr lang="en-US" altLang="zh-CN" smtClean="0"/>
          </a:p>
          <a:p>
            <a:pPr lvl="1"/>
            <a:r>
              <a:rPr lang="en-US" altLang="zh-CN" smtClean="0"/>
              <a:t>JSON </a:t>
            </a:r>
            <a:r>
              <a:rPr lang="zh-CN" altLang="en-US" smtClean="0"/>
              <a:t>字符串 </a:t>
            </a:r>
            <a:r>
              <a:rPr lang="en-US" altLang="zh-CN"/>
              <a:t>=</a:t>
            </a:r>
            <a:r>
              <a:rPr lang="en-US" altLang="zh-CN" smtClean="0"/>
              <a:t>&gt; JS </a:t>
            </a:r>
            <a:r>
              <a:rPr lang="zh-CN" altLang="en-US" smtClean="0"/>
              <a:t>数据</a:t>
            </a:r>
            <a:endParaRPr lang="en-US" altLang="zh-CN" smtClean="0"/>
          </a:p>
          <a:p>
            <a:pPr lvl="1"/>
            <a:r>
              <a:rPr lang="zh-CN" altLang="en-US" smtClean="0"/>
              <a:t>由于 </a:t>
            </a:r>
            <a:r>
              <a:rPr lang="en-US" altLang="zh-CN" smtClean="0"/>
              <a:t>JSON </a:t>
            </a:r>
            <a:r>
              <a:rPr lang="zh-CN" altLang="en-US" smtClean="0"/>
              <a:t>只有六种类型，所以转成的数据也只有</a:t>
            </a:r>
            <a:r>
              <a:rPr lang="en-US" altLang="zh-CN" smtClean="0"/>
              <a:t>6</a:t>
            </a:r>
            <a:r>
              <a:rPr lang="zh-CN" altLang="en-US" smtClean="0"/>
              <a:t>种</a:t>
            </a:r>
            <a:endParaRPr lang="en-US" altLang="zh-CN" smtClean="0"/>
          </a:p>
          <a:p>
            <a:pPr lvl="1"/>
            <a:r>
              <a:rPr lang="zh-CN" altLang="en-US" smtClean="0"/>
              <a:t>如果不符合 </a:t>
            </a:r>
            <a:r>
              <a:rPr lang="en-US" altLang="zh-CN" smtClean="0"/>
              <a:t>JSON </a:t>
            </a:r>
            <a:r>
              <a:rPr lang="zh-CN" altLang="en-US" smtClean="0"/>
              <a:t>语法，则直接抛出一个 </a:t>
            </a:r>
            <a:r>
              <a:rPr lang="en-US" altLang="zh-CN" smtClean="0"/>
              <a:t>Error </a:t>
            </a:r>
            <a:r>
              <a:rPr lang="zh-CN" altLang="en-US" smtClean="0"/>
              <a:t>对象</a:t>
            </a:r>
            <a:endParaRPr lang="en-US" altLang="zh-CN" smtClean="0"/>
          </a:p>
          <a:p>
            <a:pPr lvl="1"/>
            <a:r>
              <a:rPr lang="zh-CN" altLang="en-US" smtClean="0"/>
              <a:t>一半用 </a:t>
            </a:r>
            <a:r>
              <a:rPr lang="en-US" altLang="zh-CN" smtClean="0"/>
              <a:t>try catch </a:t>
            </a:r>
            <a:r>
              <a:rPr lang="zh-CN" altLang="en-US" smtClean="0"/>
              <a:t>捕获错误</a:t>
            </a:r>
            <a:endParaRPr lang="en-US" altLang="zh-CN" smtClean="0"/>
          </a:p>
          <a:p>
            <a:r>
              <a:rPr lang="en-US" altLang="zh-CN" smtClean="0"/>
              <a:t>JSON.stringify</a:t>
            </a:r>
          </a:p>
          <a:p>
            <a:pPr lvl="1"/>
            <a:r>
              <a:rPr lang="zh-CN" altLang="en-US" smtClean="0"/>
              <a:t>是 </a:t>
            </a:r>
            <a:r>
              <a:rPr lang="en-US" altLang="zh-CN" smtClean="0"/>
              <a:t>JSON.parse </a:t>
            </a:r>
            <a:r>
              <a:rPr lang="zh-CN" altLang="en-US" smtClean="0"/>
              <a:t>的逆运算</a:t>
            </a:r>
            <a:endParaRPr lang="en-US" altLang="zh-CN" smtClean="0"/>
          </a:p>
          <a:p>
            <a:pPr lvl="1"/>
            <a:r>
              <a:rPr lang="en-US" altLang="zh-CN" smtClean="0"/>
              <a:t>JS </a:t>
            </a:r>
            <a:r>
              <a:rPr lang="zh-CN" altLang="en-US" smtClean="0"/>
              <a:t>数据 </a:t>
            </a:r>
            <a:r>
              <a:rPr lang="en-US" altLang="zh-CN" smtClean="0"/>
              <a:t>=&gt; JSON </a:t>
            </a:r>
            <a:r>
              <a:rPr lang="zh-CN" altLang="en-US" smtClean="0"/>
              <a:t>字符串</a:t>
            </a:r>
            <a:endParaRPr lang="en-US" altLang="zh-CN" smtClean="0"/>
          </a:p>
          <a:p>
            <a:pPr lvl="1"/>
            <a:r>
              <a:rPr lang="zh-CN" altLang="en-US" smtClean="0"/>
              <a:t>由于 </a:t>
            </a:r>
            <a:r>
              <a:rPr lang="en-US" altLang="zh-CN" smtClean="0"/>
              <a:t>JS </a:t>
            </a:r>
            <a:r>
              <a:rPr lang="zh-CN" altLang="en-US" smtClean="0"/>
              <a:t>的数据类型比 </a:t>
            </a:r>
            <a:r>
              <a:rPr lang="en-US" altLang="zh-CN" smtClean="0"/>
              <a:t>JSON </a:t>
            </a:r>
            <a:r>
              <a:rPr lang="zh-CN" altLang="en-US" smtClean="0"/>
              <a:t>多，所以不一定能成功</a:t>
            </a:r>
            <a:endParaRPr lang="en-US" altLang="zh-CN" smtClean="0"/>
          </a:p>
          <a:p>
            <a:pPr lvl="1"/>
            <a:r>
              <a:rPr lang="zh-CN" altLang="en-US" smtClean="0"/>
              <a:t>如果失败，就抛出一个 </a:t>
            </a:r>
            <a:r>
              <a:rPr lang="en-US" altLang="zh-CN" smtClean="0"/>
              <a:t>Error </a:t>
            </a:r>
            <a:r>
              <a:rPr lang="zh-CN" altLang="en-US" smtClean="0"/>
              <a:t>对象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综合应用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28650" y="3566399"/>
            <a:ext cx="7886700" cy="461665"/>
          </a:xfrm>
        </p:spPr>
        <p:txBody>
          <a:bodyPr/>
          <a:lstStyle/>
          <a:p>
            <a:r>
              <a:rPr lang="zh-CN" altLang="en-US" smtClean="0"/>
              <a:t>加载分页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加载列表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需求</a:t>
            </a:r>
            <a:endParaRPr lang="en-US" altLang="zh-CN" smtClean="0"/>
          </a:p>
          <a:p>
            <a:pPr lvl="1"/>
            <a:r>
              <a:rPr lang="zh-CN" altLang="en-US" smtClean="0"/>
              <a:t>用户打开页面，看到第一页数据</a:t>
            </a:r>
            <a:endParaRPr lang="en-US" altLang="zh-CN" smtClean="0"/>
          </a:p>
          <a:p>
            <a:pPr lvl="1"/>
            <a:r>
              <a:rPr lang="zh-CN" altLang="en-US" smtClean="0"/>
              <a:t>用户点击下一页，看到第二页数据</a:t>
            </a:r>
            <a:endParaRPr lang="en-US" altLang="zh-CN" smtClean="0"/>
          </a:p>
          <a:p>
            <a:pPr lvl="1"/>
            <a:r>
              <a:rPr lang="zh-CN" altLang="en-US" smtClean="0"/>
              <a:t>用户点击下一页，看到第三页数据</a:t>
            </a:r>
            <a:endParaRPr lang="en-US" altLang="zh-CN" smtClean="0"/>
          </a:p>
          <a:p>
            <a:pPr lvl="1"/>
            <a:r>
              <a:rPr lang="zh-CN" altLang="en-US" smtClean="0"/>
              <a:t>用户点击下一页，提示没用更多了</a:t>
            </a:r>
            <a:endParaRPr lang="en-US" altLang="zh-CN" smtClean="0"/>
          </a:p>
          <a:p>
            <a:r>
              <a:rPr lang="zh-CN" altLang="en-US" smtClean="0"/>
              <a:t>优化点</a:t>
            </a:r>
            <a:endParaRPr lang="en-US" altLang="zh-CN" smtClean="0"/>
          </a:p>
          <a:p>
            <a:pPr lvl="1"/>
            <a:r>
              <a:rPr lang="zh-CN" altLang="en-US" smtClean="0"/>
              <a:t>能不能在点击第三页的时候就禁用下一页按钮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2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3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课后作业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我已经写好 </a:t>
            </a:r>
            <a:r>
              <a:rPr lang="en-US" altLang="zh-CN" smtClean="0"/>
              <a:t>server.js</a:t>
            </a:r>
          </a:p>
          <a:p>
            <a:pPr lvl="1"/>
            <a:r>
              <a:rPr lang="zh-CN" altLang="en-US" smtClean="0"/>
              <a:t>你直接复制课程网页中提供的 </a:t>
            </a:r>
            <a:r>
              <a:rPr lang="en-US" altLang="zh-CN" smtClean="0"/>
              <a:t>server.js </a:t>
            </a:r>
            <a:r>
              <a:rPr lang="zh-CN" altLang="en-US" smtClean="0"/>
              <a:t>到本地使用</a:t>
            </a:r>
            <a:endParaRPr lang="en-US" altLang="zh-CN" smtClean="0"/>
          </a:p>
          <a:p>
            <a:r>
              <a:rPr lang="zh-CN" altLang="en-US" smtClean="0"/>
              <a:t>实现五个挑战</a:t>
            </a:r>
            <a:endParaRPr lang="en-US" altLang="zh-CN" smtClean="0"/>
          </a:p>
          <a:p>
            <a:pPr lvl="1"/>
            <a:r>
              <a:rPr lang="zh-CN" altLang="en-US" smtClean="0"/>
              <a:t>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CSS</a:t>
            </a:r>
            <a:r>
              <a:rPr lang="zh-CN" altLang="en-US" smtClean="0"/>
              <a:t>，并使其生效</a:t>
            </a:r>
            <a:endParaRPr lang="en-US" altLang="zh-CN" smtClean="0"/>
          </a:p>
          <a:p>
            <a:pPr lvl="1"/>
            <a:r>
              <a:rPr lang="zh-CN" altLang="en-US" smtClean="0"/>
              <a:t>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JS</a:t>
            </a:r>
            <a:r>
              <a:rPr lang="zh-CN" altLang="en-US"/>
              <a:t> ，并</a:t>
            </a:r>
            <a:r>
              <a:rPr lang="zh-CN" altLang="en-US"/>
              <a:t>使</a:t>
            </a:r>
            <a:r>
              <a:rPr lang="zh-CN" altLang="en-US" smtClean="0"/>
              <a:t>其执行</a:t>
            </a:r>
            <a:endParaRPr lang="en-US" altLang="zh-CN" smtClean="0"/>
          </a:p>
          <a:p>
            <a:pPr lvl="1"/>
            <a:r>
              <a:rPr lang="zh-CN" altLang="en-US" smtClean="0"/>
              <a:t>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HTML</a:t>
            </a:r>
            <a:r>
              <a:rPr lang="zh-CN" altLang="en-US" smtClean="0"/>
              <a:t>，</a:t>
            </a:r>
            <a:r>
              <a:rPr lang="zh-CN" altLang="en-US"/>
              <a:t> </a:t>
            </a:r>
            <a:r>
              <a:rPr lang="zh-CN" altLang="en-US" smtClean="0"/>
              <a:t>并使其出现在页面中</a:t>
            </a:r>
            <a:endParaRPr lang="en-US" altLang="zh-CN" smtClean="0"/>
          </a:p>
          <a:p>
            <a:pPr lvl="1"/>
            <a:r>
              <a:rPr lang="zh-CN" altLang="en-US" smtClean="0"/>
              <a:t>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XML</a:t>
            </a:r>
            <a:r>
              <a:rPr lang="zh-CN" altLang="en-US" smtClean="0"/>
              <a:t>，并获取其节点内容</a:t>
            </a:r>
            <a:endParaRPr lang="en-US" altLang="zh-CN" smtClean="0"/>
          </a:p>
          <a:p>
            <a:pPr lvl="1"/>
            <a:r>
              <a:rPr lang="zh-CN" altLang="en-US" smtClean="0"/>
              <a:t>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JSON</a:t>
            </a:r>
            <a:r>
              <a:rPr lang="zh-CN" altLang="en-US" smtClean="0"/>
              <a:t>，并将其转为对象</a:t>
            </a:r>
            <a:endParaRPr lang="en-US" altLang="zh-CN" smtClean="0"/>
          </a:p>
          <a:p>
            <a:pPr lvl="1"/>
            <a:r>
              <a:rPr lang="zh-CN" altLang="en-US" smtClean="0"/>
              <a:t>可选：用 </a:t>
            </a:r>
            <a:r>
              <a:rPr lang="en-US" altLang="zh-CN" smtClean="0"/>
              <a:t>AJAX </a:t>
            </a:r>
            <a:r>
              <a:rPr lang="zh-CN" altLang="en-US" smtClean="0"/>
              <a:t>模拟分页操作</a:t>
            </a:r>
            <a:endParaRPr lang="en-US" altLang="zh-CN" smtClean="0"/>
          </a:p>
          <a:p>
            <a:pPr lvl="1"/>
            <a:r>
              <a:rPr lang="zh-CN" altLang="en-US" smtClean="0"/>
              <a:t>写好代码后上传 </a:t>
            </a:r>
            <a:r>
              <a:rPr lang="en-US" altLang="zh-CN" smtClean="0"/>
              <a:t>GitHub </a:t>
            </a:r>
            <a:r>
              <a:rPr lang="zh-CN" altLang="en-US" smtClean="0"/>
              <a:t>然后回复给我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26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1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用 </a:t>
            </a:r>
            <a:r>
              <a:rPr lang="en-US" altLang="zh-CN" smtClean="0"/>
              <a:t>JS </a:t>
            </a:r>
            <a:r>
              <a:rPr lang="zh-CN" altLang="en-US" smtClean="0"/>
              <a:t>发请求和收响应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28650" y="3566399"/>
            <a:ext cx="7886700" cy="461665"/>
          </a:xfrm>
        </p:spPr>
        <p:txBody>
          <a:bodyPr/>
          <a:lstStyle/>
          <a:p>
            <a:r>
              <a:rPr lang="zh-CN" altLang="en-US" smtClean="0"/>
              <a:t>这就是 </a:t>
            </a:r>
            <a:r>
              <a:rPr lang="en-US" altLang="zh-CN" smtClean="0"/>
              <a:t>AJAX </a:t>
            </a:r>
            <a:r>
              <a:rPr lang="zh-CN" altLang="en-US" smtClean="0"/>
              <a:t>的全部内容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AJAX </a:t>
            </a:r>
            <a:r>
              <a:rPr lang="zh-CN" altLang="en-US" smtClean="0"/>
              <a:t>是浏览器上的功能</a:t>
            </a:r>
            <a:endParaRPr lang="en-US" altLang="zh-CN" smtClean="0"/>
          </a:p>
          <a:p>
            <a:pPr lvl="1"/>
            <a:r>
              <a:rPr lang="zh-CN" altLang="en-US" smtClean="0"/>
              <a:t>浏览器可以</a:t>
            </a:r>
            <a:r>
              <a:rPr lang="zh-CN" altLang="en-US" smtClean="0">
                <a:solidFill>
                  <a:srgbClr val="FFFF00"/>
                </a:solidFill>
              </a:rPr>
              <a:t>发请求，收响应</a:t>
            </a:r>
            <a:endParaRPr lang="en-US" altLang="zh-CN" smtClean="0">
              <a:solidFill>
                <a:srgbClr val="FFFF00"/>
              </a:solidFill>
            </a:endParaRPr>
          </a:p>
          <a:p>
            <a:pPr lvl="1"/>
            <a:r>
              <a:rPr lang="zh-CN" altLang="en-US" smtClean="0"/>
              <a:t>浏览器在 </a:t>
            </a:r>
            <a:r>
              <a:rPr lang="en-US" altLang="zh-CN" smtClean="0"/>
              <a:t>window </a:t>
            </a:r>
            <a:r>
              <a:rPr lang="zh-CN" altLang="en-US" smtClean="0"/>
              <a:t>上加了一个 </a:t>
            </a:r>
            <a:r>
              <a:rPr lang="en-US" altLang="zh-CN" smtClean="0"/>
              <a:t>XMLHttpRequest </a:t>
            </a:r>
            <a:r>
              <a:rPr lang="zh-CN" altLang="en-US" smtClean="0"/>
              <a:t>函数</a:t>
            </a:r>
            <a:endParaRPr lang="en-US" altLang="zh-CN" smtClean="0"/>
          </a:p>
          <a:p>
            <a:pPr lvl="1"/>
            <a:r>
              <a:rPr lang="zh-CN" altLang="en-US" smtClean="0"/>
              <a:t>用这个构造函数</a:t>
            </a:r>
            <a:r>
              <a:rPr lang="en-US" altLang="zh-CN" smtClean="0"/>
              <a:t>(</a:t>
            </a:r>
            <a:r>
              <a:rPr lang="zh-CN" altLang="en-US" smtClean="0"/>
              <a:t>类</a:t>
            </a:r>
            <a:r>
              <a:rPr lang="en-US" altLang="zh-CN" smtClean="0"/>
              <a:t>)</a:t>
            </a:r>
            <a:r>
              <a:rPr lang="zh-CN" altLang="en-US" smtClean="0"/>
              <a:t>可以构造出一个对象</a:t>
            </a:r>
            <a:endParaRPr lang="en-US" altLang="zh-CN" smtClean="0"/>
          </a:p>
          <a:p>
            <a:pPr lvl="1"/>
            <a:r>
              <a:rPr lang="en-US" altLang="zh-CN" smtClean="0"/>
              <a:t>JS </a:t>
            </a:r>
            <a:r>
              <a:rPr lang="zh-CN" altLang="en-US" smtClean="0"/>
              <a:t>通过它实现</a:t>
            </a:r>
            <a:r>
              <a:rPr lang="zh-CN" altLang="en-US" smtClean="0">
                <a:solidFill>
                  <a:srgbClr val="FFFF00"/>
                </a:solidFill>
              </a:rPr>
              <a:t>发请求，收响应</a:t>
            </a:r>
            <a:endParaRPr lang="en-US" altLang="zh-CN" smtClean="0">
              <a:solidFill>
                <a:srgbClr val="FFFF00"/>
              </a:solidFill>
            </a:endParaRPr>
          </a:p>
          <a:p>
            <a:r>
              <a:rPr lang="zh-CN" altLang="en-US" smtClean="0"/>
              <a:t>准备一个服务器</a:t>
            </a:r>
            <a:endParaRPr lang="en-US" altLang="zh-CN" smtClean="0"/>
          </a:p>
          <a:p>
            <a:pPr lvl="1"/>
            <a:r>
              <a:rPr lang="zh-CN" altLang="en-US" smtClean="0"/>
              <a:t>使用 </a:t>
            </a:r>
            <a:r>
              <a:rPr lang="en-US" altLang="zh-CN" smtClean="0">
                <a:hlinkClick r:id="rId2"/>
              </a:rPr>
              <a:t>server.js</a:t>
            </a:r>
            <a:r>
              <a:rPr lang="en-US" altLang="zh-CN" smtClean="0"/>
              <a:t> </a:t>
            </a:r>
            <a:r>
              <a:rPr lang="zh-CN" altLang="en-US" smtClean="0"/>
              <a:t>作为我们的服务器</a:t>
            </a:r>
            <a:endParaRPr lang="en-US" altLang="zh-CN" smtClean="0"/>
          </a:p>
          <a:p>
            <a:pPr lvl="1"/>
            <a:r>
              <a:rPr lang="zh-CN" altLang="en-US" smtClean="0"/>
              <a:t>下载或复制代码即可用 </a:t>
            </a:r>
            <a:r>
              <a:rPr lang="en-US" altLang="zh-CN" smtClean="0"/>
              <a:t>node server.js 8888 </a:t>
            </a:r>
            <a:r>
              <a:rPr lang="zh-CN" altLang="en-US" smtClean="0"/>
              <a:t>启动</a:t>
            </a:r>
            <a:endParaRPr lang="en-US" altLang="zh-CN" smtClean="0"/>
          </a:p>
          <a:p>
            <a:pPr lvl="1"/>
            <a:r>
              <a:rPr lang="zh-CN" altLang="en-US" smtClean="0"/>
              <a:t>添加 </a:t>
            </a:r>
            <a:r>
              <a:rPr lang="en-US" altLang="zh-CN" smtClean="0"/>
              <a:t>index.html / main.js </a:t>
            </a:r>
            <a:r>
              <a:rPr lang="zh-CN" altLang="en-US" smtClean="0"/>
              <a:t>两个路由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3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</a:t>
            </a: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CSS</a:t>
            </a:r>
          </a:p>
          <a:p>
            <a:pPr lvl="1"/>
            <a:r>
              <a:rPr lang="zh-CN" altLang="en-US" smtClean="0"/>
              <a:t>以前我们用 </a:t>
            </a:r>
            <a:r>
              <a:rPr lang="en-US" altLang="zh-CN" smtClean="0"/>
              <a:t>&lt;link rel=stylesheet href="1.css"/&gt; </a:t>
            </a:r>
          </a:p>
          <a:p>
            <a:pPr lvl="1"/>
            <a:r>
              <a:rPr lang="zh-CN" altLang="en-US" smtClean="0"/>
              <a:t>今天请用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CSS</a:t>
            </a:r>
          </a:p>
          <a:p>
            <a:r>
              <a:rPr lang="zh-CN" altLang="en-US" smtClean="0"/>
              <a:t>四个步骤</a:t>
            </a:r>
            <a:endParaRPr lang="en-US" altLang="zh-CN" smtClean="0"/>
          </a:p>
          <a:p>
            <a:pPr lvl="1"/>
            <a:r>
              <a:rPr lang="zh-CN" altLang="en-US" smtClean="0"/>
              <a:t>创建 </a:t>
            </a:r>
            <a:r>
              <a:rPr lang="en-US" altLang="zh-CN" smtClean="0"/>
              <a:t>HttpRequest </a:t>
            </a:r>
            <a:r>
              <a:rPr lang="zh-CN" altLang="en-US" smtClean="0"/>
              <a:t>对象（全称是 </a:t>
            </a:r>
            <a:r>
              <a:rPr lang="en-US" altLang="zh-CN" smtClean="0"/>
              <a:t>XMLHttpRequest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open </a:t>
            </a:r>
            <a:r>
              <a:rPr lang="zh-CN" altLang="en-US" smtClean="0"/>
              <a:t>方法</a:t>
            </a:r>
            <a:endParaRPr lang="en-US" altLang="zh-CN" smtClean="0"/>
          </a:p>
          <a:p>
            <a:pPr lvl="1"/>
            <a:r>
              <a:rPr lang="zh-CN" altLang="en-US" smtClean="0"/>
              <a:t>监听对象的 </a:t>
            </a:r>
            <a:r>
              <a:rPr lang="en-US" altLang="zh-CN" smtClean="0"/>
              <a:t>onload &amp; onerror  </a:t>
            </a:r>
            <a:r>
              <a:rPr lang="zh-CN" altLang="en-US" smtClean="0"/>
              <a:t>事件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专业前端会改用 </a:t>
            </a:r>
            <a:r>
              <a:rPr lang="en-US" altLang="zh-CN" smtClean="0"/>
              <a:t>onreadystatechange </a:t>
            </a:r>
            <a:r>
              <a:rPr lang="zh-CN" altLang="en-US" smtClean="0"/>
              <a:t>事件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在事件处理函数里操作 </a:t>
            </a:r>
            <a:r>
              <a:rPr lang="en-US" altLang="zh-CN" smtClean="0"/>
              <a:t>CSS </a:t>
            </a:r>
            <a:r>
              <a:rPr lang="zh-CN" altLang="en-US" smtClean="0"/>
              <a:t>文件内容</a:t>
            </a:r>
            <a:endParaRPr lang="en-US" altLang="zh-CN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send </a:t>
            </a:r>
            <a:r>
              <a:rPr lang="zh-CN" altLang="en-US" smtClean="0"/>
              <a:t>方法（发送请求）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具体代码请打开 </a:t>
            </a:r>
            <a:r>
              <a:rPr lang="en-US" altLang="zh-CN"/>
              <a:t>MDN </a:t>
            </a:r>
            <a:r>
              <a:rPr lang="zh-CN" altLang="en-US"/>
              <a:t>用 </a:t>
            </a:r>
            <a:r>
              <a:rPr lang="en-US" altLang="zh-CN"/>
              <a:t>CRM </a:t>
            </a:r>
            <a:r>
              <a:rPr lang="zh-CN" altLang="en-US" smtClean="0"/>
              <a:t>大法搞定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JS</a:t>
            </a:r>
          </a:p>
          <a:p>
            <a:pPr lvl="1"/>
            <a:r>
              <a:rPr lang="zh-CN" altLang="en-US" smtClean="0"/>
              <a:t>以前我们用 </a:t>
            </a:r>
            <a:r>
              <a:rPr lang="en-US" altLang="zh-CN" smtClean="0"/>
              <a:t>&lt;script src="2.js"&gt;&lt;/script&gt;</a:t>
            </a:r>
          </a:p>
          <a:p>
            <a:pPr lvl="1"/>
            <a:r>
              <a:rPr lang="zh-CN" altLang="en-US" smtClean="0"/>
              <a:t>今天请用 </a:t>
            </a:r>
            <a:r>
              <a:rPr lang="en-US" altLang="zh-CN" smtClean="0"/>
              <a:t>AJAX </a:t>
            </a:r>
            <a:r>
              <a:rPr lang="zh-CN" altLang="en-US" smtClean="0"/>
              <a:t>加载 </a:t>
            </a:r>
            <a:r>
              <a:rPr lang="en-US" altLang="zh-CN" smtClean="0"/>
              <a:t>JS</a:t>
            </a:r>
          </a:p>
          <a:p>
            <a:r>
              <a:rPr lang="zh-CN" altLang="en-US" smtClean="0"/>
              <a:t>四个步骤</a:t>
            </a:r>
            <a:endParaRPr lang="en-US" altLang="zh-CN" smtClean="0"/>
          </a:p>
          <a:p>
            <a:pPr lvl="1"/>
            <a:r>
              <a:rPr lang="zh-CN" altLang="en-US" smtClean="0"/>
              <a:t>创建 </a:t>
            </a:r>
            <a:r>
              <a:rPr lang="en-US" altLang="zh-CN" smtClean="0"/>
              <a:t>HttpRequest </a:t>
            </a:r>
            <a:r>
              <a:rPr lang="zh-CN" altLang="en-US" smtClean="0"/>
              <a:t>对象（全称是 </a:t>
            </a:r>
            <a:r>
              <a:rPr lang="en-US" altLang="zh-CN" smtClean="0"/>
              <a:t>XMLHttpRequest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open </a:t>
            </a:r>
            <a:r>
              <a:rPr lang="zh-CN" altLang="en-US" smtClean="0"/>
              <a:t>方法</a:t>
            </a:r>
            <a:endParaRPr lang="en-US" altLang="zh-CN" smtClean="0"/>
          </a:p>
          <a:p>
            <a:pPr lvl="1"/>
            <a:r>
              <a:rPr lang="zh-CN" altLang="en-US" smtClean="0"/>
              <a:t>监听对象的 </a:t>
            </a:r>
            <a:r>
              <a:rPr lang="en-US" altLang="zh-CN" smtClean="0"/>
              <a:t>onreadystatechange  </a:t>
            </a:r>
            <a:r>
              <a:rPr lang="zh-CN" altLang="en-US" smtClean="0"/>
              <a:t>事件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在</a:t>
            </a:r>
            <a:r>
              <a:rPr lang="zh-CN" altLang="en-US"/>
              <a:t>事件处理函数里操作 </a:t>
            </a:r>
            <a:r>
              <a:rPr lang="en-US" altLang="zh-CN" smtClean="0"/>
              <a:t>JS </a:t>
            </a:r>
            <a:r>
              <a:rPr lang="zh-CN" altLang="en-US"/>
              <a:t>文件</a:t>
            </a:r>
            <a:r>
              <a:rPr lang="zh-CN" altLang="en-US" smtClean="0"/>
              <a:t>内容</a:t>
            </a:r>
            <a:endParaRPr lang="en-US" altLang="zh-CN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send </a:t>
            </a:r>
            <a:r>
              <a:rPr lang="zh-CN" altLang="en-US" smtClean="0"/>
              <a:t>方法（发送请求）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具体代码请打开 </a:t>
            </a:r>
            <a:r>
              <a:rPr lang="en-US" altLang="zh-CN"/>
              <a:t>MDN </a:t>
            </a:r>
            <a:r>
              <a:rPr lang="zh-CN" altLang="en-US"/>
              <a:t>用 </a:t>
            </a:r>
            <a:r>
              <a:rPr lang="en-US" altLang="zh-CN"/>
              <a:t>CRM </a:t>
            </a:r>
            <a:r>
              <a:rPr lang="zh-CN" altLang="en-US" smtClean="0"/>
              <a:t>大法搞定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</a:t>
            </a:r>
            <a:r>
              <a:rPr lang="en-US" altLang="zh-CN" smtClean="0"/>
              <a:t>3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HTML</a:t>
            </a:r>
          </a:p>
          <a:p>
            <a:pPr lvl="1"/>
            <a:r>
              <a:rPr lang="zh-CN" altLang="en-US" smtClean="0"/>
              <a:t>以前我们不会加载 </a:t>
            </a:r>
            <a:r>
              <a:rPr lang="en-US" altLang="zh-CN" smtClean="0"/>
              <a:t>3.html</a:t>
            </a:r>
          </a:p>
          <a:p>
            <a:r>
              <a:rPr lang="zh-CN" altLang="en-US" smtClean="0"/>
              <a:t>四个步骤</a:t>
            </a:r>
            <a:endParaRPr lang="en-US" altLang="zh-CN" smtClean="0"/>
          </a:p>
          <a:p>
            <a:pPr lvl="1"/>
            <a:r>
              <a:rPr lang="zh-CN" altLang="en-US" smtClean="0"/>
              <a:t>创建 </a:t>
            </a:r>
            <a:r>
              <a:rPr lang="en-US" altLang="zh-CN" smtClean="0"/>
              <a:t>HttpRequest </a:t>
            </a:r>
            <a:r>
              <a:rPr lang="zh-CN" altLang="en-US" smtClean="0"/>
              <a:t>对象（全称是 </a:t>
            </a:r>
            <a:r>
              <a:rPr lang="en-US" altLang="zh-CN" smtClean="0"/>
              <a:t>XMLHttpRequest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open </a:t>
            </a:r>
            <a:r>
              <a:rPr lang="zh-CN" altLang="en-US" smtClean="0"/>
              <a:t>方法</a:t>
            </a:r>
            <a:endParaRPr lang="en-US" altLang="zh-CN" smtClean="0"/>
          </a:p>
          <a:p>
            <a:pPr lvl="1"/>
            <a:r>
              <a:rPr lang="zh-CN" altLang="en-US" smtClean="0"/>
              <a:t>监听对象的 </a:t>
            </a:r>
            <a:r>
              <a:rPr lang="en-US" altLang="zh-CN" smtClean="0"/>
              <a:t>onreadystatechange  </a:t>
            </a:r>
            <a:r>
              <a:rPr lang="zh-CN" altLang="en-US" smtClean="0"/>
              <a:t>事件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在</a:t>
            </a:r>
            <a:r>
              <a:rPr lang="zh-CN" altLang="en-US"/>
              <a:t>事件处理函数里操作 </a:t>
            </a:r>
            <a:r>
              <a:rPr lang="en-US" altLang="zh-CN" smtClean="0"/>
              <a:t>HTML </a:t>
            </a:r>
            <a:r>
              <a:rPr lang="zh-CN" altLang="en-US"/>
              <a:t>文件</a:t>
            </a:r>
            <a:r>
              <a:rPr lang="zh-CN" altLang="en-US" smtClean="0"/>
              <a:t>内容</a:t>
            </a:r>
            <a:endParaRPr lang="en-US" altLang="zh-CN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send </a:t>
            </a:r>
            <a:r>
              <a:rPr lang="zh-CN" altLang="en-US" smtClean="0"/>
              <a:t>方法（发送请求）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具体代码请打开 </a:t>
            </a:r>
            <a:r>
              <a:rPr lang="en-US" altLang="zh-CN"/>
              <a:t>MDN </a:t>
            </a:r>
            <a:r>
              <a:rPr lang="zh-CN" altLang="en-US"/>
              <a:t>用 </a:t>
            </a:r>
            <a:r>
              <a:rPr lang="en-US" altLang="zh-CN"/>
              <a:t>CRM </a:t>
            </a:r>
            <a:r>
              <a:rPr lang="zh-CN" altLang="en-US" smtClean="0"/>
              <a:t>大法搞定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挑战</a:t>
            </a:r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加载 </a:t>
            </a:r>
            <a:r>
              <a:rPr lang="en-US" altLang="zh-CN" smtClean="0"/>
              <a:t>XML</a:t>
            </a:r>
          </a:p>
          <a:p>
            <a:pPr lvl="1"/>
            <a:r>
              <a:rPr lang="zh-CN" altLang="en-US" smtClean="0"/>
              <a:t>以前我们不会加载 </a:t>
            </a:r>
            <a:r>
              <a:rPr lang="en-US" altLang="zh-CN" smtClean="0"/>
              <a:t>4.xml</a:t>
            </a:r>
          </a:p>
          <a:p>
            <a:r>
              <a:rPr lang="zh-CN" altLang="en-US" smtClean="0"/>
              <a:t>四个步骤</a:t>
            </a:r>
            <a:endParaRPr lang="en-US" altLang="zh-CN" smtClean="0"/>
          </a:p>
          <a:p>
            <a:pPr lvl="1"/>
            <a:r>
              <a:rPr lang="zh-CN" altLang="en-US" smtClean="0"/>
              <a:t>创建 </a:t>
            </a:r>
            <a:r>
              <a:rPr lang="en-US" altLang="zh-CN" smtClean="0"/>
              <a:t>HttpRequest </a:t>
            </a:r>
            <a:r>
              <a:rPr lang="zh-CN" altLang="en-US" smtClean="0"/>
              <a:t>对象（全称是 </a:t>
            </a:r>
            <a:r>
              <a:rPr lang="en-US" altLang="zh-CN" smtClean="0"/>
              <a:t>XMLHttpRequest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open </a:t>
            </a:r>
            <a:r>
              <a:rPr lang="zh-CN" altLang="en-US" smtClean="0"/>
              <a:t>方法</a:t>
            </a:r>
            <a:endParaRPr lang="en-US" altLang="zh-CN" smtClean="0"/>
          </a:p>
          <a:p>
            <a:pPr lvl="1"/>
            <a:r>
              <a:rPr lang="zh-CN" altLang="en-US" smtClean="0"/>
              <a:t>监听对象的 </a:t>
            </a:r>
            <a:r>
              <a:rPr lang="en-US" altLang="zh-CN" smtClean="0"/>
              <a:t>onreadystatechange  </a:t>
            </a:r>
            <a:r>
              <a:rPr lang="zh-CN" altLang="en-US" smtClean="0"/>
              <a:t>事件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在</a:t>
            </a:r>
            <a:r>
              <a:rPr lang="zh-CN" altLang="en-US"/>
              <a:t>事件处理函数里</a:t>
            </a:r>
            <a:r>
              <a:rPr lang="zh-CN" altLang="en-US" smtClean="0"/>
              <a:t>操作 </a:t>
            </a:r>
            <a:r>
              <a:rPr lang="en-US" altLang="zh-CN" smtClean="0"/>
              <a:t>responseXML</a:t>
            </a:r>
            <a:endParaRPr lang="en-US" altLang="zh-CN"/>
          </a:p>
          <a:p>
            <a:pPr lvl="1"/>
            <a:r>
              <a:rPr lang="zh-CN" altLang="en-US" smtClean="0"/>
              <a:t>调用对象的 </a:t>
            </a:r>
            <a:r>
              <a:rPr lang="en-US" altLang="zh-CN" smtClean="0"/>
              <a:t>send </a:t>
            </a:r>
            <a:r>
              <a:rPr lang="zh-CN" altLang="en-US" smtClean="0"/>
              <a:t>方法（发送请求）</a:t>
            </a:r>
            <a:endParaRPr lang="en-US" altLang="zh-CN" smtClean="0"/>
          </a:p>
          <a:p>
            <a:pPr lvl="1"/>
            <a:r>
              <a:rPr lang="en-US" altLang="zh-CN" smtClean="0"/>
              <a:t>——</a:t>
            </a:r>
            <a:r>
              <a:rPr lang="zh-CN" altLang="en-US" smtClean="0"/>
              <a:t>具体代码请打开 </a:t>
            </a:r>
            <a:r>
              <a:rPr lang="en-US" altLang="zh-CN"/>
              <a:t>MDN </a:t>
            </a:r>
            <a:r>
              <a:rPr lang="zh-CN" altLang="en-US"/>
              <a:t>用 </a:t>
            </a:r>
            <a:r>
              <a:rPr lang="en-US" altLang="zh-CN"/>
              <a:t>CRM </a:t>
            </a:r>
            <a:r>
              <a:rPr lang="zh-CN" altLang="en-US" smtClean="0"/>
              <a:t>大法搞定</a:t>
            </a:r>
            <a:endParaRPr lang="en-US" altLang="zh-CN"/>
          </a:p>
          <a:p>
            <a:pPr lvl="1"/>
            <a:endParaRPr lang="en-US" altLang="zh-CN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6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饥人谷2019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饥人谷2019" id="{44CEC87C-5068-483E-8265-4E2F1EDA1C8F}" vid="{66362AC9-09AF-47A4-8FA4-BC568CE0134F}"/>
    </a:ext>
  </a:extLst>
</a:theme>
</file>

<file path=ppt/theme/theme2.xml><?xml version="1.0" encoding="utf-8"?>
<a:theme xmlns:a="http://schemas.openxmlformats.org/drawingml/2006/main" name="饥人谷2019浅色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00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vaScript 入门.pptx" id="{B812C777-9E68-4F43-B758-EBA532ADB484}" vid="{D326234F-4341-4D06-8CC1-2D740558C2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饥人谷2019</Template>
  <TotalTime>257</TotalTime>
  <Words>941</Words>
  <Application>Microsoft Office PowerPoint</Application>
  <PresentationFormat>全屏显示(4:3)</PresentationFormat>
  <Paragraphs>143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思源黑体</vt:lpstr>
      <vt:lpstr>Arial</vt:lpstr>
      <vt:lpstr>Wingdings</vt:lpstr>
      <vt:lpstr>饥人谷2019</vt:lpstr>
      <vt:lpstr>饥人谷2019浅色主题​​</vt:lpstr>
      <vt:lpstr>AJAX</vt:lpstr>
      <vt:lpstr>PowerPoint 演示文稿</vt:lpstr>
      <vt:lpstr>PowerPoint 演示文稿</vt:lpstr>
      <vt:lpstr>用 JS 发请求和收响应</vt:lpstr>
      <vt:lpstr>背景</vt:lpstr>
      <vt:lpstr>挑战1</vt:lpstr>
      <vt:lpstr>挑战2</vt:lpstr>
      <vt:lpstr>挑战3</vt:lpstr>
      <vt:lpstr>挑战4</vt:lpstr>
      <vt:lpstr>总结</vt:lpstr>
      <vt:lpstr>新的挑战</vt:lpstr>
      <vt:lpstr>JSON 是一门语言</vt:lpstr>
      <vt:lpstr>JSON 不是编程语言 是标记语言</vt:lpstr>
      <vt:lpstr>JSON 很简单</vt:lpstr>
      <vt:lpstr>JSON 借(chao)鉴(xi) JS</vt:lpstr>
      <vt:lpstr>挑战5</vt:lpstr>
      <vt:lpstr>window.JSON</vt:lpstr>
      <vt:lpstr>综合应用</vt:lpstr>
      <vt:lpstr>加载列表</vt:lpstr>
      <vt:lpstr>课后作业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</dc:title>
  <dc:creator>Fang Frank</dc:creator>
  <cp:lastModifiedBy>Fang Frank</cp:lastModifiedBy>
  <cp:revision>139</cp:revision>
  <dcterms:created xsi:type="dcterms:W3CDTF">2019-10-28T02:47:22Z</dcterms:created>
  <dcterms:modified xsi:type="dcterms:W3CDTF">2019-10-29T02:58:21Z</dcterms:modified>
</cp:coreProperties>
</file>